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3"/>
  </p:notesMasterIdLst>
  <p:handoutMasterIdLst>
    <p:handoutMasterId r:id="rId14"/>
  </p:handoutMasterIdLst>
  <p:sldIdLst>
    <p:sldId id="256" r:id="rId4"/>
    <p:sldId id="264" r:id="rId5"/>
    <p:sldId id="283" r:id="rId6"/>
    <p:sldId id="277" r:id="rId7"/>
    <p:sldId id="270" r:id="rId8"/>
    <p:sldId id="282" r:id="rId9"/>
    <p:sldId id="285" r:id="rId10"/>
    <p:sldId id="284" r:id="rId11"/>
    <p:sldId id="269" r:id="rId1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F8F8"/>
    <a:srgbClr val="179A9D"/>
    <a:srgbClr val="38D4CD"/>
    <a:srgbClr val="16B7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505" autoAdjust="0"/>
  </p:normalViewPr>
  <p:slideViewPr>
    <p:cSldViewPr>
      <p:cViewPr varScale="1">
        <p:scale>
          <a:sx n="130" d="100"/>
          <a:sy n="130" d="100"/>
        </p:scale>
        <p:origin x="82" y="389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29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3067592-1177-4A8F-8559-88EAFFFB7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2CF451-70E9-424F-9484-D9CA0DA3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0F118-FDC5-4298-8605-509719EC5E22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C3267D-5B5A-47A4-8D84-21A44F0D7B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7C5F71-15FE-429B-AF61-61945D4F2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3CB6F-C11B-40A1-AA17-5337F931B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25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BDEB5-11C8-4FFD-966B-93DB62A96F3D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2991A-D88A-415F-AA3F-DF12C52C6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06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59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09188" y="339502"/>
            <a:ext cx="4450844" cy="115212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09188" y="1563638"/>
            <a:ext cx="445084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15616" y="0"/>
            <a:ext cx="280831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95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275606"/>
            <a:ext cx="914400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0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545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453549" y="501168"/>
            <a:ext cx="4176000" cy="417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1947315" y="994934"/>
            <a:ext cx="3188468" cy="3188468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906447" y="1455157"/>
            <a:ext cx="1432854" cy="2268009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518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835732" cy="3867894"/>
          </a:xfrm>
          <a:custGeom>
            <a:avLst/>
            <a:gdLst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4788024 w 4788024"/>
              <a:gd name="connsiteY2" fmla="*/ 3867894 h 3867894"/>
              <a:gd name="connsiteX3" fmla="*/ 0 w 4788024"/>
              <a:gd name="connsiteY3" fmla="*/ 3867894 h 3867894"/>
              <a:gd name="connsiteX4" fmla="*/ 0 w 4788024"/>
              <a:gd name="connsiteY4" fmla="*/ 0 h 3867894"/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0 w 4788024"/>
              <a:gd name="connsiteY2" fmla="*/ 3867894 h 3867894"/>
              <a:gd name="connsiteX3" fmla="*/ 0 w 4788024"/>
              <a:gd name="connsiteY3" fmla="*/ 0 h 3867894"/>
              <a:gd name="connsiteX0" fmla="*/ 0 w 4835732"/>
              <a:gd name="connsiteY0" fmla="*/ 0 h 3867894"/>
              <a:gd name="connsiteX1" fmla="*/ 4835732 w 4835732"/>
              <a:gd name="connsiteY1" fmla="*/ 0 h 3867894"/>
              <a:gd name="connsiteX2" fmla="*/ 0 w 4835732"/>
              <a:gd name="connsiteY2" fmla="*/ 3867894 h 3867894"/>
              <a:gd name="connsiteX3" fmla="*/ 0 w 4835732"/>
              <a:gd name="connsiteY3" fmla="*/ 0 h 38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732" h="3867894">
                <a:moveTo>
                  <a:pt x="0" y="0"/>
                </a:moveTo>
                <a:lnTo>
                  <a:pt x="4835732" y="0"/>
                </a:lnTo>
                <a:lnTo>
                  <a:pt x="0" y="38678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8065" y="1243801"/>
            <a:ext cx="4875935" cy="3899699"/>
          </a:xfrm>
          <a:custGeom>
            <a:avLst/>
            <a:gdLst>
              <a:gd name="connsiteX0" fmla="*/ 0 w 4860032"/>
              <a:gd name="connsiteY0" fmla="*/ 0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4" fmla="*/ 0 w 4860032"/>
              <a:gd name="connsiteY4" fmla="*/ 0 h 3867894"/>
              <a:gd name="connsiteX0" fmla="*/ 0 w 4860032"/>
              <a:gd name="connsiteY0" fmla="*/ 3867894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0032 w 4875935"/>
              <a:gd name="connsiteY2" fmla="*/ 3899699 h 3899699"/>
              <a:gd name="connsiteX3" fmla="*/ 0 w 4875935"/>
              <a:gd name="connsiteY3" fmla="*/ 3899699 h 3899699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6610 w 4875935"/>
              <a:gd name="connsiteY2" fmla="*/ 3899699 h 3899699"/>
              <a:gd name="connsiteX3" fmla="*/ 0 w 4875935"/>
              <a:gd name="connsiteY3" fmla="*/ 3899699 h 38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35" h="3899699">
                <a:moveTo>
                  <a:pt x="0" y="3899699"/>
                </a:moveTo>
                <a:lnTo>
                  <a:pt x="4875935" y="0"/>
                </a:lnTo>
                <a:cubicBezTo>
                  <a:pt x="4872827" y="1299900"/>
                  <a:pt x="4869718" y="2599799"/>
                  <a:pt x="4866610" y="3899699"/>
                </a:cubicBezTo>
                <a:lnTo>
                  <a:pt x="0" y="38996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25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95997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58920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1267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87" y="1489421"/>
            <a:ext cx="3035425" cy="30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61556" y="1603730"/>
            <a:ext cx="2793972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78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90894"/>
            <a:ext cx="3816424" cy="194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62033" y="3061529"/>
            <a:ext cx="1783531" cy="1308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902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2661" y="499869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97690" y="3020149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64210" y="1354898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12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39952" y="2571750"/>
            <a:ext cx="50040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39952" y="3147814"/>
            <a:ext cx="500404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471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2446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70052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27784" y="2115319"/>
            <a:ext cx="38884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27784" y="2700526"/>
            <a:ext cx="38881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8100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4722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63688" y="123478"/>
            <a:ext cx="73803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63688" y="699542"/>
            <a:ext cx="738031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3515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96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398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400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7494"/>
            <a:ext cx="233975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000" y="267494"/>
            <a:ext cx="424847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91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2" r:id="rId3"/>
    <p:sldLayoutId id="2147483661" r:id="rId4"/>
    <p:sldLayoutId id="2147483660" r:id="rId5"/>
    <p:sldLayoutId id="2147483655" r:id="rId6"/>
    <p:sldLayoutId id="2147483663" r:id="rId7"/>
    <p:sldLayoutId id="2147483664" r:id="rId8"/>
    <p:sldLayoutId id="2147483666" r:id="rId9"/>
    <p:sldLayoutId id="2147483667" r:id="rId10"/>
    <p:sldLayoutId id="2147483668" r:id="rId11"/>
    <p:sldLayoutId id="2147483665" r:id="rId12"/>
    <p:sldLayoutId id="2147483669" r:id="rId13"/>
    <p:sldLayoutId id="2147483670" r:id="rId14"/>
    <p:sldLayoutId id="2147483656" r:id="rId15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1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1520" y="0"/>
            <a:ext cx="8784976" cy="1368152"/>
          </a:xfrm>
        </p:spPr>
        <p:txBody>
          <a:bodyPr/>
          <a:lstStyle/>
          <a:p>
            <a:pPr algn="ctr"/>
            <a:r>
              <a:rPr lang="ru-RU" dirty="0"/>
              <a:t>Веб-сервис для реализации системы рекомендаций </a:t>
            </a:r>
            <a:r>
              <a:rPr lang="ru-RU" dirty="0" smtClean="0"/>
              <a:t>фильмов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933818" y="4515966"/>
            <a:ext cx="3420380" cy="576064"/>
          </a:xfrm>
        </p:spPr>
        <p:txBody>
          <a:bodyPr/>
          <a:lstStyle/>
          <a:p>
            <a:pPr algn="ctr">
              <a:spcBef>
                <a:spcPts val="0"/>
              </a:spcBef>
              <a:defRPr/>
            </a:pPr>
            <a:r>
              <a:rPr lang="ru-RU" altLang="ko-KR" sz="2000" dirty="0" smtClean="0"/>
              <a:t>Группа: М8О-109Б-23</a:t>
            </a:r>
          </a:p>
          <a:p>
            <a:pPr algn="ctr">
              <a:spcBef>
                <a:spcPts val="0"/>
              </a:spcBef>
              <a:defRPr/>
            </a:pPr>
            <a:r>
              <a:rPr lang="ru-RU" altLang="ko-KR" sz="2000" dirty="0" smtClean="0"/>
              <a:t>Команда: ДИКИД</a:t>
            </a:r>
            <a:endParaRPr lang="en-US" altLang="ko-KR" sz="2000" dirty="0"/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32081"/>
            <a:ext cx="2006788" cy="193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807" y="1338158"/>
            <a:ext cx="5908089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920" y="2283718"/>
            <a:ext cx="5004048" cy="576064"/>
          </a:xfrm>
        </p:spPr>
        <p:txBody>
          <a:bodyPr/>
          <a:lstStyle/>
          <a:p>
            <a:r>
              <a:rPr lang="ru-RU" altLang="ko-KR" dirty="0" smtClean="0"/>
              <a:t>Цель проекта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851920" y="2931790"/>
            <a:ext cx="5292080" cy="504056"/>
          </a:xfrm>
        </p:spPr>
        <p:txBody>
          <a:bodyPr/>
          <a:lstStyle/>
          <a:p>
            <a:pPr lvl="0"/>
            <a:r>
              <a:rPr lang="ru-RU" dirty="0"/>
              <a:t>Создать веб-сервис с </a:t>
            </a:r>
            <a:r>
              <a:rPr lang="ru-RU" dirty="0" smtClean="0"/>
              <a:t>продвинутыми </a:t>
            </a:r>
            <a:r>
              <a:rPr lang="ru-RU" dirty="0"/>
              <a:t>функциями для </a:t>
            </a:r>
            <a:endParaRPr lang="ru-RU" dirty="0" smtClean="0"/>
          </a:p>
          <a:p>
            <a:pPr lvl="0"/>
            <a:r>
              <a:rPr lang="ru-RU" dirty="0"/>
              <a:t>р</a:t>
            </a:r>
            <a:r>
              <a:rPr lang="ru-RU" dirty="0" smtClean="0"/>
              <a:t>екомендации желаемых </a:t>
            </a:r>
            <a:r>
              <a:rPr lang="ru-RU" dirty="0"/>
              <a:t>фильмов </a:t>
            </a:r>
            <a:r>
              <a:rPr lang="ru-RU" dirty="0" smtClean="0"/>
              <a:t>пользователям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8855968" y="486570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95269" y="129350"/>
            <a:ext cx="2088232" cy="117138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b="1" dirty="0" smtClean="0">
                <a:solidFill>
                  <a:schemeClr val="bg1"/>
                </a:solidFill>
                <a:cs typeface="Arial" pitchFamily="34" charset="0"/>
              </a:rPr>
              <a:t>Задачи</a:t>
            </a:r>
          </a:p>
          <a:p>
            <a:pPr algn="l"/>
            <a:r>
              <a:rPr lang="ru-RU" sz="3600" b="1" dirty="0" smtClean="0">
                <a:solidFill>
                  <a:schemeClr val="bg1"/>
                </a:solidFill>
                <a:cs typeface="Arial" pitchFamily="34" charset="0"/>
              </a:rPr>
              <a:t>проекта</a:t>
            </a:r>
            <a:endParaRPr 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36296" y="0"/>
            <a:ext cx="190770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ight Arrow 3"/>
          <p:cNvSpPr/>
          <p:nvPr/>
        </p:nvSpPr>
        <p:spPr>
          <a:xfrm rot="20539464">
            <a:off x="7124472" y="872359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ight Arrow 4"/>
          <p:cNvSpPr/>
          <p:nvPr/>
        </p:nvSpPr>
        <p:spPr>
          <a:xfrm rot="20539464">
            <a:off x="7124472" y="1976473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ight Arrow 5"/>
          <p:cNvSpPr/>
          <p:nvPr/>
        </p:nvSpPr>
        <p:spPr>
          <a:xfrm rot="20539464">
            <a:off x="7124472" y="3080587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ight Arrow 6"/>
          <p:cNvSpPr/>
          <p:nvPr/>
        </p:nvSpPr>
        <p:spPr>
          <a:xfrm rot="1060536" flipH="1">
            <a:off x="5964349" y="1424416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ight Arrow 7"/>
          <p:cNvSpPr/>
          <p:nvPr/>
        </p:nvSpPr>
        <p:spPr>
          <a:xfrm rot="1060536" flipH="1">
            <a:off x="5964349" y="2528530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ight Arrow 8"/>
          <p:cNvSpPr/>
          <p:nvPr/>
        </p:nvSpPr>
        <p:spPr>
          <a:xfrm rot="1060536" flipH="1">
            <a:off x="5964349" y="3632646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ight Arrow 12"/>
          <p:cNvSpPr/>
          <p:nvPr/>
        </p:nvSpPr>
        <p:spPr>
          <a:xfrm rot="1060536" flipH="1">
            <a:off x="5964349" y="314404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ight Arrow 5"/>
          <p:cNvSpPr/>
          <p:nvPr/>
        </p:nvSpPr>
        <p:spPr>
          <a:xfrm rot="20539464">
            <a:off x="7117193" y="4189468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ight Arrow 3"/>
          <p:cNvSpPr/>
          <p:nvPr/>
        </p:nvSpPr>
        <p:spPr>
          <a:xfrm rot="20539464">
            <a:off x="7157361" y="12575"/>
            <a:ext cx="1334133" cy="793729"/>
          </a:xfrm>
          <a:custGeom>
            <a:avLst/>
            <a:gdLst/>
            <a:ahLst/>
            <a:cxnLst/>
            <a:rect l="l" t="t" r="r" b="b"/>
            <a:pathLst>
              <a:path w="1334133" h="793729">
                <a:moveTo>
                  <a:pt x="788394" y="0"/>
                </a:moveTo>
                <a:lnTo>
                  <a:pt x="1201063" y="131506"/>
                </a:lnTo>
                <a:lnTo>
                  <a:pt x="1334133" y="264576"/>
                </a:lnTo>
                <a:lnTo>
                  <a:pt x="804981" y="793729"/>
                </a:lnTo>
                <a:lnTo>
                  <a:pt x="804981" y="529153"/>
                </a:lnTo>
                <a:lnTo>
                  <a:pt x="0" y="529153"/>
                </a:lnTo>
                <a:lnTo>
                  <a:pt x="1686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ight Arrow 16"/>
          <p:cNvSpPr/>
          <p:nvPr/>
        </p:nvSpPr>
        <p:spPr>
          <a:xfrm rot="1060536" flipH="1">
            <a:off x="6020816" y="4705082"/>
            <a:ext cx="1184167" cy="614682"/>
          </a:xfrm>
          <a:custGeom>
            <a:avLst/>
            <a:gdLst/>
            <a:ahLst/>
            <a:cxnLst/>
            <a:rect l="l" t="t" r="r" b="b"/>
            <a:pathLst>
              <a:path w="1184167" h="614682">
                <a:moveTo>
                  <a:pt x="655014" y="0"/>
                </a:moveTo>
                <a:lnTo>
                  <a:pt x="655014" y="264577"/>
                </a:lnTo>
                <a:lnTo>
                  <a:pt x="0" y="264577"/>
                </a:lnTo>
                <a:lnTo>
                  <a:pt x="1098638" y="614682"/>
                </a:lnTo>
                <a:lnTo>
                  <a:pt x="1184167" y="5291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137614" y="52844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37614" y="1646559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37614" y="276467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37614" y="388279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4" name="TextBox 10"/>
          <p:cNvSpPr txBox="1"/>
          <p:nvPr/>
        </p:nvSpPr>
        <p:spPr bwMode="auto">
          <a:xfrm>
            <a:off x="2642202" y="223626"/>
            <a:ext cx="3365815" cy="7386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ru-RU" altLang="ko-KR" sz="1400" b="1" dirty="0" smtClean="0">
                <a:solidFill>
                  <a:schemeClr val="bg1"/>
                </a:solidFill>
                <a:cs typeface="Arial" pitchFamily="34" charset="0"/>
              </a:rPr>
              <a:t>Разработать Веб сервис рекомендации фильмов для поиска интересующего контента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10"/>
          <p:cNvSpPr txBox="1"/>
          <p:nvPr/>
        </p:nvSpPr>
        <p:spPr bwMode="auto">
          <a:xfrm>
            <a:off x="2783600" y="1332530"/>
            <a:ext cx="3177515" cy="7386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ru-RU" altLang="ko-KR" sz="1400" b="1" dirty="0" smtClean="0">
                <a:solidFill>
                  <a:schemeClr val="bg1"/>
                </a:solidFill>
                <a:cs typeface="Arial" pitchFamily="34" charset="0"/>
              </a:rPr>
              <a:t>Сбор предпочтений пользователя для лучшей системы рекомендаций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10"/>
          <p:cNvSpPr txBox="1"/>
          <p:nvPr/>
        </p:nvSpPr>
        <p:spPr bwMode="auto">
          <a:xfrm>
            <a:off x="2665457" y="2388152"/>
            <a:ext cx="3272009" cy="7386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ru-RU" altLang="ko-KR" sz="1400" b="1" dirty="0" smtClean="0">
                <a:solidFill>
                  <a:schemeClr val="bg1"/>
                </a:solidFill>
                <a:cs typeface="Arial" pitchFamily="34" charset="0"/>
              </a:rPr>
              <a:t>Предоставить возможность выбора контента по желаемым пользователю параметрам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10"/>
          <p:cNvSpPr txBox="1"/>
          <p:nvPr/>
        </p:nvSpPr>
        <p:spPr bwMode="auto">
          <a:xfrm>
            <a:off x="2665458" y="3408256"/>
            <a:ext cx="3272009" cy="7386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ru-RU" altLang="ko-KR" sz="1400" b="1" dirty="0" smtClean="0">
                <a:solidFill>
                  <a:schemeClr val="bg1"/>
                </a:solidFill>
                <a:cs typeface="Arial" pitchFamily="34" charset="0"/>
              </a:rPr>
              <a:t>Интегрировать систему искусственного интеллекта для продвинутых рекомендаций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10"/>
          <p:cNvSpPr txBox="1"/>
          <p:nvPr/>
        </p:nvSpPr>
        <p:spPr bwMode="auto">
          <a:xfrm>
            <a:off x="2665458" y="4404836"/>
            <a:ext cx="3272009" cy="7386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ru-RU" altLang="ko-KR" sz="1400" b="1" dirty="0" smtClean="0">
                <a:solidFill>
                  <a:schemeClr val="bg1"/>
                </a:solidFill>
                <a:cs typeface="Arial" pitchFamily="34" charset="0"/>
              </a:rPr>
              <a:t>Создание поисковика контента и возможность получать информацию о нем 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55968" y="486570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ru-R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93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altLang="ko-KR" dirty="0" smtClean="0"/>
              <a:t>Выбранный стек технологий</a:t>
            </a:r>
            <a:endParaRPr lang="ko-KR" altLang="en-US" dirty="0"/>
          </a:p>
        </p:txBody>
      </p:sp>
      <p:sp>
        <p:nvSpPr>
          <p:cNvPr id="4" name="Right Triangle 3"/>
          <p:cNvSpPr/>
          <p:nvPr/>
        </p:nvSpPr>
        <p:spPr>
          <a:xfrm rot="13500000">
            <a:off x="3606878" y="2271898"/>
            <a:ext cx="1476603" cy="147660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1461281" y="1323580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488267" y="1944668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1461282" y="3867894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1" name="Elbow Connector 10"/>
          <p:cNvCxnSpPr>
            <a:endCxn id="5" idx="6"/>
          </p:cNvCxnSpPr>
          <p:nvPr/>
        </p:nvCxnSpPr>
        <p:spPr>
          <a:xfrm rot="10800000">
            <a:off x="2181361" y="1683621"/>
            <a:ext cx="2612044" cy="956481"/>
          </a:xfrm>
          <a:prstGeom prst="bentConnector3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endCxn id="10" idx="6"/>
          </p:cNvCxnSpPr>
          <p:nvPr/>
        </p:nvCxnSpPr>
        <p:spPr>
          <a:xfrm rot="10800000" flipV="1">
            <a:off x="2181362" y="3246806"/>
            <a:ext cx="2239404" cy="981127"/>
          </a:xfrm>
          <a:prstGeom prst="bentConnector3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181361" y="1376175"/>
            <a:ext cx="1437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Python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74653" y="2035685"/>
            <a:ext cx="1437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sqlite3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81361" y="4269454"/>
            <a:ext cx="1437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html</a:t>
            </a:r>
            <a:r>
              <a:rPr lang="ru-RU" altLang="ko-KR" sz="1200" b="1" dirty="0" smtClean="0">
                <a:solidFill>
                  <a:schemeClr val="bg1"/>
                </a:solidFill>
                <a:cs typeface="Arial" pitchFamily="34" charset="0"/>
              </a:rPr>
              <a:t>/</a:t>
            </a:r>
            <a:r>
              <a:rPr lang="en-US" altLang="ko-KR" sz="1200" b="1" dirty="0" err="1" smtClean="0">
                <a:solidFill>
                  <a:schemeClr val="bg1"/>
                </a:solidFill>
                <a:cs typeface="Arial" pitchFamily="34" charset="0"/>
              </a:rPr>
              <a:t>css</a:t>
            </a:r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/</a:t>
            </a:r>
            <a:r>
              <a:rPr lang="en-US" altLang="ko-KR" sz="1200" b="1" dirty="0" err="1" smtClean="0">
                <a:solidFill>
                  <a:schemeClr val="bg1"/>
                </a:solidFill>
                <a:cs typeface="Arial" pitchFamily="34" charset="0"/>
              </a:rPr>
              <a:t>js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2" name="Picture 10" descr="Python (programming language)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069" y="1442086"/>
            <a:ext cx="471600" cy="51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91027" y="665858"/>
            <a:ext cx="7908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Выбор стека технологий очень важен при разработке, проанализировав множество вариантов, мы сошлись на следующем выборе 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55" name="Elbow Connector 10"/>
          <p:cNvCxnSpPr>
            <a:endCxn id="8" idx="6"/>
          </p:cNvCxnSpPr>
          <p:nvPr/>
        </p:nvCxnSpPr>
        <p:spPr>
          <a:xfrm rot="10800000">
            <a:off x="1208348" y="2304708"/>
            <a:ext cx="3212419" cy="473400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917834" y="2682494"/>
            <a:ext cx="736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bg1"/>
                </a:solidFill>
                <a:cs typeface="Arial" pitchFamily="34" charset="0"/>
              </a:rPr>
              <a:t>django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55968" y="486570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ru-R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H="1">
            <a:off x="1540446" y="2954945"/>
            <a:ext cx="28803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9"/>
          <p:cNvSpPr/>
          <p:nvPr/>
        </p:nvSpPr>
        <p:spPr>
          <a:xfrm>
            <a:off x="1246029" y="2594905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98942" y="2743782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MAI KINO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739" y="2410192"/>
            <a:ext cx="664522" cy="32311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2" t="27180" r="11660" b="27520"/>
          <a:stretch/>
        </p:blipFill>
        <p:spPr>
          <a:xfrm>
            <a:off x="525461" y="2162727"/>
            <a:ext cx="638914" cy="28396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370" y="2840330"/>
            <a:ext cx="588413" cy="22065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166" y="4054316"/>
            <a:ext cx="570503" cy="33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5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altLang="ko-KR" dirty="0" smtClean="0"/>
              <a:t>Ход решения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ru-RU" altLang="ko-KR" dirty="0" smtClean="0"/>
              <a:t>Временная линия разработки проекта</a:t>
            </a:r>
            <a:endParaRPr lang="en-US" altLang="ko-KR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-4381" y="1849661"/>
            <a:ext cx="7044653" cy="1299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82551" y="1499927"/>
            <a:ext cx="81721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1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А</a:t>
            </a:r>
            <a:r>
              <a:rPr lang="ru-RU" altLang="ko-KR" sz="1200" b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прель</a:t>
            </a:r>
            <a:endParaRPr lang="ko-KR" altLang="en-US" sz="12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0138" y="1501945"/>
            <a:ext cx="92091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1200" b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Февраль</a:t>
            </a:r>
            <a:endParaRPr lang="ko-KR" altLang="en-US" sz="12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54917" y="1501944"/>
            <a:ext cx="81721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1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М</a:t>
            </a:r>
            <a:r>
              <a:rPr lang="ru-RU" altLang="ko-KR" sz="1200" b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арт</a:t>
            </a:r>
            <a:endParaRPr lang="ko-KR" altLang="en-US" sz="12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94748" y="1501943"/>
            <a:ext cx="81721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1200" b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Май</a:t>
            </a:r>
            <a:endParaRPr lang="ko-KR" altLang="en-US" sz="12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34220" y="2273972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i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Завершение разработки. Подведение итогов и отладка проекта</a:t>
            </a:r>
            <a:endParaRPr lang="ko-KR" altLang="en-US" sz="1200" i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03354" y="1849660"/>
            <a:ext cx="1020670" cy="1067052"/>
            <a:chOff x="3803354" y="1849660"/>
            <a:chExt cx="1020670" cy="106705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803354" y="1849660"/>
              <a:ext cx="356409" cy="75376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752024" y="2268712"/>
              <a:ext cx="72000" cy="648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8D4CD"/>
                </a:solidFill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4159763" y="2603420"/>
              <a:ext cx="628262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158561" y="2923178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i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Активная разработка. Еженедельные встречи для обсуждения дальнейших планов</a:t>
            </a:r>
            <a:endParaRPr lang="ko-KR" altLang="en-US" sz="1200" i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7864" y="3568954"/>
            <a:ext cx="2880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i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Выбор стека технологий и распределение задач. </a:t>
            </a:r>
          </a:p>
          <a:p>
            <a:r>
              <a:rPr lang="ru-RU" altLang="ko-KR" sz="1200" i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Начало разработки</a:t>
            </a:r>
            <a:endParaRPr lang="ko-KR" altLang="en-US" sz="1200" i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48" name="Rectangle 2047"/>
          <p:cNvSpPr/>
          <p:nvPr/>
        </p:nvSpPr>
        <p:spPr>
          <a:xfrm>
            <a:off x="6968358" y="1311939"/>
            <a:ext cx="1564082" cy="1088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dirty="0" smtClean="0">
                <a:solidFill>
                  <a:schemeClr val="accent6">
                    <a:lumMod val="50000"/>
                  </a:schemeClr>
                </a:solidFill>
              </a:rPr>
              <a:t>Презентация нашего проекта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11587" y="4330067"/>
            <a:ext cx="1667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i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Выбор команды и темы проекта</a:t>
            </a:r>
            <a:endParaRPr lang="ko-KR" altLang="en-US" sz="1200" i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883438" y="1849660"/>
            <a:ext cx="1203107" cy="1720962"/>
            <a:chOff x="2883438" y="1849660"/>
            <a:chExt cx="1203107" cy="1720962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2883438" y="1849660"/>
              <a:ext cx="680450" cy="140767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4014545" y="2922622"/>
              <a:ext cx="72000" cy="648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179A9D"/>
                </a:solidFill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>
              <a:off x="3563888" y="3257330"/>
              <a:ext cx="486657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1963523" y="1849660"/>
            <a:ext cx="1385543" cy="2374872"/>
            <a:chOff x="1963523" y="1849660"/>
            <a:chExt cx="1385543" cy="2374872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963523" y="1849660"/>
              <a:ext cx="999412" cy="206158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3277066" y="3576532"/>
              <a:ext cx="72000" cy="648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179A9D"/>
                </a:solidFill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 flipH="1">
              <a:off x="2962935" y="3911240"/>
              <a:ext cx="314131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1043608" y="1849660"/>
            <a:ext cx="1567979" cy="3028783"/>
            <a:chOff x="1043608" y="1849660"/>
            <a:chExt cx="1567979" cy="3028783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1043608" y="1849660"/>
              <a:ext cx="1296144" cy="2704783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2539587" y="4230443"/>
              <a:ext cx="72000" cy="648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179A9D"/>
                </a:solidFill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 flipH="1" flipV="1">
              <a:off x="2339752" y="4554443"/>
              <a:ext cx="211982" cy="10708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8855968" y="486570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ru-R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4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altLang="ko-KR" dirty="0" smtClean="0">
                <a:solidFill>
                  <a:schemeClr val="bg1"/>
                </a:solidFill>
              </a:rPr>
              <a:t>Пользовательский интерфейс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5997" y="3584011"/>
            <a:ext cx="2691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i="1" dirty="0" smtClean="0">
                <a:solidFill>
                  <a:schemeClr val="bg1"/>
                </a:solidFill>
                <a:cs typeface="Arial" pitchFamily="34" charset="0"/>
              </a:rPr>
              <a:t>Система авторизации с использованием хеширования</a:t>
            </a:r>
            <a:endParaRPr lang="en-US" altLang="ko-KR" sz="16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6474090" y="3579862"/>
            <a:ext cx="2376264" cy="9361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altLang="ko-KR" sz="1600" i="1" dirty="0" smtClean="0">
                <a:solidFill>
                  <a:schemeClr val="bg1"/>
                </a:solidFill>
                <a:cs typeface="Arial" pitchFamily="34" charset="0"/>
              </a:rPr>
              <a:t>Информация о категориях:</a:t>
            </a:r>
          </a:p>
          <a:p>
            <a:pPr marL="0" indent="0" algn="r">
              <a:buNone/>
            </a:pPr>
            <a:r>
              <a:rPr lang="ru-RU" altLang="ko-KR" sz="1600" i="1" dirty="0" smtClean="0">
                <a:solidFill>
                  <a:schemeClr val="bg1"/>
                </a:solidFill>
                <a:cs typeface="Arial" pitchFamily="34" charset="0"/>
              </a:rPr>
              <a:t>Фильмы</a:t>
            </a:r>
            <a:endParaRPr lang="en-US" altLang="ko-KR" sz="16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55968" y="486570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endParaRPr lang="ru-R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3583" y="892116"/>
            <a:ext cx="264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1600" i="1" dirty="0" smtClean="0">
                <a:solidFill>
                  <a:schemeClr val="bg1"/>
                </a:solidFill>
                <a:cs typeface="Arial" pitchFamily="34" charset="0"/>
              </a:rPr>
              <a:t>Главная страница рекомендаций</a:t>
            </a:r>
            <a:endParaRPr lang="en-US" altLang="ko-KR" sz="1600" i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8" r="12628"/>
          <a:stretch>
            <a:fillRect/>
          </a:stretch>
        </p:blipFill>
        <p:spPr>
          <a:xfrm>
            <a:off x="3186113" y="1628775"/>
            <a:ext cx="2790825" cy="1911350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r="13029"/>
          <a:stretch>
            <a:fillRect/>
          </a:stretch>
        </p:blipFill>
        <p:spPr>
          <a:xfrm>
            <a:off x="6038073" y="1617663"/>
            <a:ext cx="2790825" cy="1911350"/>
          </a:xfrm>
        </p:spPr>
      </p:pic>
      <p:pic>
        <p:nvPicPr>
          <p:cNvPr id="19" name="Рисунок 18"/>
          <p:cNvPicPr>
            <a:picLocks noGrp="1" noChangeAspect="1"/>
          </p:cNvPicPr>
          <p:nvPr>
            <p:ph type="pic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0" b="6720"/>
          <a:stretch>
            <a:fillRect/>
          </a:stretch>
        </p:blipFill>
        <p:spPr>
          <a:xfrm>
            <a:off x="300413" y="1629090"/>
            <a:ext cx="2793972" cy="1911083"/>
          </a:xfrm>
        </p:spPr>
      </p:pic>
    </p:spTree>
    <p:extLst>
      <p:ext uri="{BB962C8B-B14F-4D97-AF65-F5344CB8AC3E}">
        <p14:creationId xmlns:p14="http://schemas.microsoft.com/office/powerpoint/2010/main" val="333260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altLang="ko-KR" dirty="0" smtClean="0"/>
              <a:t>Структура проекта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ru-RU" altLang="ko-KR" dirty="0" smtClean="0"/>
              <a:t>Грамотный выбор структуры проекта определяет всю дальнейшую разработку</a:t>
            </a:r>
            <a:endParaRPr lang="en-US" altLang="ko-KR" dirty="0"/>
          </a:p>
        </p:txBody>
      </p:sp>
      <p:sp>
        <p:nvSpPr>
          <p:cNvPr id="30" name="Rectangle 16"/>
          <p:cNvSpPr/>
          <p:nvPr/>
        </p:nvSpPr>
        <p:spPr>
          <a:xfrm rot="2700000">
            <a:off x="5447632" y="3755569"/>
            <a:ext cx="244448" cy="4382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 Placeholder 1"/>
          <p:cNvSpPr txBox="1">
            <a:spLocks/>
          </p:cNvSpPr>
          <p:nvPr/>
        </p:nvSpPr>
        <p:spPr>
          <a:xfrm>
            <a:off x="6061484" y="987574"/>
            <a:ext cx="291581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3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Miro</a:t>
            </a:r>
            <a:r>
              <a:rPr lang="ru-RU" altLang="ko-KR" dirty="0" smtClean="0"/>
              <a:t>: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855968" y="486570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  <a:endParaRPr lang="ru-R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36" y="1090639"/>
            <a:ext cx="3891061" cy="31254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615" y="1611590"/>
            <a:ext cx="2445554" cy="245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4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altLang="ko-KR" dirty="0" smtClean="0"/>
              <a:t>Достигнутый результат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ru-RU" altLang="ko-KR" dirty="0" smtClean="0"/>
              <a:t>В ходе разработки мы выполнили поставленные цели и задачи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335652"/>
            <a:ext cx="25325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 smtClean="0">
                <a:solidFill>
                  <a:schemeClr val="accent3"/>
                </a:solidFill>
                <a:cs typeface="Arial" pitchFamily="34" charset="0"/>
              </a:rPr>
              <a:t>Данный Веб-сервис способен подобрать для каждого пользователя именно то, что он хочет</a:t>
            </a:r>
            <a:r>
              <a:rPr lang="ru-RU" altLang="ko-KR" sz="1200" dirty="0">
                <a:solidFill>
                  <a:schemeClr val="accent3"/>
                </a:solidFill>
                <a:cs typeface="Arial" pitchFamily="34" charset="0"/>
              </a:rPr>
              <a:t>. В результате каждый человек получает персонализированные рекомендации, основанные на его интересах и поведении. Кроме того, веб-сервис постоянно совершенствуется и обновляется, чтобы соответствовать изменяющимся потребностям аудитории. Это делает его незаменимым инструментом для тех, кто ищет качественный </a:t>
            </a:r>
            <a:r>
              <a:rPr lang="ru-RU" altLang="ko-KR" sz="1200" dirty="0" smtClean="0">
                <a:solidFill>
                  <a:schemeClr val="accent3"/>
                </a:solidFill>
                <a:cs typeface="Arial" pitchFamily="34" charset="0"/>
              </a:rPr>
              <a:t>контент</a:t>
            </a:r>
            <a:r>
              <a:rPr lang="ru-RU" altLang="ko-KR" sz="1200" dirty="0">
                <a:solidFill>
                  <a:schemeClr val="accent3"/>
                </a:solidFill>
                <a:cs typeface="Arial" pitchFamily="34" charset="0"/>
              </a:rPr>
              <a:t>.</a:t>
            </a:r>
            <a:endParaRPr lang="en-US" altLang="ko-KR" sz="12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15817" y="1363965"/>
            <a:ext cx="5424452" cy="2959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01930" y="1873175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100" dirty="0" smtClean="0">
                <a:solidFill>
                  <a:schemeClr val="bg1"/>
                </a:solidFill>
                <a:cs typeface="Arial" pitchFamily="34" charset="0"/>
              </a:rPr>
              <a:t>Успешно разработана система Веб-сервиса рекомендации контента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72384" y="1877716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100" dirty="0" smtClean="0">
                <a:solidFill>
                  <a:schemeClr val="bg1"/>
                </a:solidFill>
                <a:cs typeface="Arial" pitchFamily="34" charset="0"/>
              </a:rPr>
              <a:t>Реализованы алгоритмы подбора контента по желаемым параметрам 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84857" y="1894061"/>
            <a:ext cx="17281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100" dirty="0" smtClean="0">
                <a:solidFill>
                  <a:schemeClr val="bg1"/>
                </a:solidFill>
                <a:cs typeface="Arial" pitchFamily="34" charset="0"/>
              </a:rPr>
              <a:t>Создана система сбора предпочтений пользователя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01930" y="3228478"/>
            <a:ext cx="17281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100" dirty="0" smtClean="0">
                <a:solidFill>
                  <a:schemeClr val="bg1"/>
                </a:solidFill>
                <a:cs typeface="Arial" pitchFamily="34" charset="0"/>
              </a:rPr>
              <a:t>Добавлена возможность получения информации о желаемом контенте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30122" y="3215799"/>
            <a:ext cx="1728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100" dirty="0" smtClean="0">
                <a:solidFill>
                  <a:schemeClr val="bg1"/>
                </a:solidFill>
                <a:cs typeface="Arial" pitchFamily="34" charset="0"/>
              </a:rPr>
              <a:t>Интегрирована система искусственного интеллекта для продвинутых рекомендаций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44208" y="3228478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 smtClean="0">
                <a:solidFill>
                  <a:schemeClr val="bg1"/>
                </a:solidFill>
                <a:cs typeface="Arial" pitchFamily="34" charset="0"/>
              </a:rPr>
              <a:t>Создан собственный поисковик и поиск наиболее популярных </a:t>
            </a:r>
            <a:r>
              <a:rPr lang="ru-RU" altLang="ko-KR" sz="1200" dirty="0">
                <a:solidFill>
                  <a:schemeClr val="bg1"/>
                </a:solidFill>
                <a:cs typeface="Arial" pitchFamily="34" charset="0"/>
              </a:rPr>
              <a:t>ф</a:t>
            </a:r>
            <a:r>
              <a:rPr lang="ru-RU" altLang="ko-KR" sz="1200" dirty="0" smtClean="0">
                <a:solidFill>
                  <a:schemeClr val="bg1"/>
                </a:solidFill>
                <a:cs typeface="Arial" pitchFamily="34" charset="0"/>
              </a:rPr>
              <a:t>ильмов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855968" y="486570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endParaRPr lang="ru-R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9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187" y="128941"/>
            <a:ext cx="2499589" cy="576064"/>
          </a:xfrm>
        </p:spPr>
        <p:txBody>
          <a:bodyPr/>
          <a:lstStyle/>
          <a:p>
            <a:r>
              <a:rPr lang="ru-RU" altLang="ko-KR" dirty="0" smtClean="0"/>
              <a:t>О команде</a:t>
            </a:r>
            <a:r>
              <a:rPr lang="ru-RU" altLang="ko-KR" dirty="0"/>
              <a:t>:</a:t>
            </a:r>
            <a:endParaRPr lang="ko-KR" altLang="en-US" dirty="0"/>
          </a:p>
        </p:txBody>
      </p:sp>
      <p:sp>
        <p:nvSpPr>
          <p:cNvPr id="12" name="Text Placeholder 18"/>
          <p:cNvSpPr txBox="1">
            <a:spLocks/>
          </p:cNvSpPr>
          <p:nvPr/>
        </p:nvSpPr>
        <p:spPr>
          <a:xfrm>
            <a:off x="57149" y="737172"/>
            <a:ext cx="4521433" cy="61072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b="1" dirty="0" smtClean="0">
                <a:solidFill>
                  <a:schemeClr val="accent3"/>
                </a:solidFill>
                <a:cs typeface="Arial" pitchFamily="34" charset="0"/>
              </a:rPr>
              <a:t>Сидоров Дмитрий 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– </a:t>
            </a:r>
            <a:r>
              <a:rPr lang="ru-RU" sz="1200" dirty="0" err="1" smtClean="0">
                <a:solidFill>
                  <a:schemeClr val="accent3"/>
                </a:solidFill>
                <a:cs typeface="Arial" pitchFamily="34" charset="0"/>
              </a:rPr>
              <a:t>Тимлид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 команды, </a:t>
            </a:r>
            <a:r>
              <a:rPr lang="ru-RU" sz="1200" dirty="0" err="1" smtClean="0">
                <a:solidFill>
                  <a:schemeClr val="accent3"/>
                </a:solidFill>
                <a:cs typeface="Arial" pitchFamily="34" charset="0"/>
              </a:rPr>
              <a:t>бэкенд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 разработчик</a:t>
            </a:r>
          </a:p>
          <a:p>
            <a:pPr marL="0" indent="0">
              <a:buNone/>
            </a:pP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Задача – организация совместной разработки</a:t>
            </a:r>
            <a:r>
              <a:rPr lang="en-US" sz="1200" dirty="0" smtClean="0">
                <a:solidFill>
                  <a:schemeClr val="accent3"/>
                </a:solidFill>
                <a:cs typeface="Arial" pitchFamily="34" charset="0"/>
              </a:rPr>
              <a:t>;</a:t>
            </a:r>
            <a:endParaRPr lang="ru-RU" sz="1200" dirty="0" smtClean="0">
              <a:solidFill>
                <a:schemeClr val="accent3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Планирование задач и проверка их выполнения</a:t>
            </a:r>
            <a:endParaRPr lang="en-US" sz="12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4" name="Text Placeholder 18"/>
          <p:cNvSpPr txBox="1">
            <a:spLocks/>
          </p:cNvSpPr>
          <p:nvPr/>
        </p:nvSpPr>
        <p:spPr>
          <a:xfrm>
            <a:off x="56187" y="1504600"/>
            <a:ext cx="4437883" cy="64778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b="1" dirty="0" smtClean="0">
                <a:solidFill>
                  <a:schemeClr val="accent3"/>
                </a:solidFill>
                <a:cs typeface="Arial" pitchFamily="34" charset="0"/>
              </a:rPr>
              <a:t>Борисов Денис 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– главный </a:t>
            </a:r>
            <a:r>
              <a:rPr lang="ru-RU" sz="1200" dirty="0" err="1" smtClean="0">
                <a:solidFill>
                  <a:schemeClr val="accent3"/>
                </a:solidFill>
                <a:cs typeface="Arial" pitchFamily="34" charset="0"/>
              </a:rPr>
              <a:t>бэкенд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 разработчик</a:t>
            </a:r>
            <a:endParaRPr lang="ru-RU" sz="1200" dirty="0">
              <a:solidFill>
                <a:schemeClr val="accent3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Задача – написание основной логики проекта</a:t>
            </a:r>
            <a:r>
              <a:rPr lang="en-US" sz="1200" dirty="0" smtClean="0">
                <a:solidFill>
                  <a:schemeClr val="accent3"/>
                </a:solidFill>
                <a:cs typeface="Arial" pitchFamily="34" charset="0"/>
              </a:rPr>
              <a:t>;</a:t>
            </a:r>
            <a:endParaRPr lang="ru-RU" sz="1200" dirty="0" smtClean="0">
              <a:solidFill>
                <a:schemeClr val="accent3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Выбор стека технологий для разработки</a:t>
            </a:r>
          </a:p>
        </p:txBody>
      </p:sp>
      <p:sp>
        <p:nvSpPr>
          <p:cNvPr id="25" name="Text Placeholder 18"/>
          <p:cNvSpPr txBox="1">
            <a:spLocks/>
          </p:cNvSpPr>
          <p:nvPr/>
        </p:nvSpPr>
        <p:spPr>
          <a:xfrm>
            <a:off x="58560" y="2309091"/>
            <a:ext cx="4435510" cy="83930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b="1" dirty="0" err="1" smtClean="0">
                <a:solidFill>
                  <a:schemeClr val="accent3"/>
                </a:solidFill>
                <a:cs typeface="Arial" pitchFamily="34" charset="0"/>
              </a:rPr>
              <a:t>Таланкин</a:t>
            </a:r>
            <a:r>
              <a:rPr lang="ru-RU" sz="1200" b="1" dirty="0" smtClean="0">
                <a:solidFill>
                  <a:schemeClr val="accent3"/>
                </a:solidFill>
                <a:cs typeface="Arial" pitchFamily="34" charset="0"/>
              </a:rPr>
              <a:t> Кирилл 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– </a:t>
            </a:r>
            <a:r>
              <a:rPr lang="ru-RU" sz="1200" dirty="0" err="1" smtClean="0">
                <a:solidFill>
                  <a:schemeClr val="accent3"/>
                </a:solidFill>
                <a:cs typeface="Arial" pitchFamily="34" charset="0"/>
              </a:rPr>
              <a:t>фронтенд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 разработчик</a:t>
            </a:r>
            <a:endParaRPr lang="ru-RU" sz="1200" dirty="0">
              <a:solidFill>
                <a:schemeClr val="accent3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Задача – написание сайта проекта</a:t>
            </a:r>
            <a:r>
              <a:rPr lang="en-US" sz="1200" dirty="0" smtClean="0">
                <a:solidFill>
                  <a:schemeClr val="accent3"/>
                </a:solidFill>
                <a:cs typeface="Arial" pitchFamily="34" charset="0"/>
              </a:rPr>
              <a:t>;</a:t>
            </a:r>
            <a:endParaRPr lang="ru-RU" sz="1200" dirty="0" smtClean="0">
              <a:solidFill>
                <a:schemeClr val="accent3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Вывод информации, полученной в результате выполнения   обработки запроса</a:t>
            </a:r>
          </a:p>
        </p:txBody>
      </p:sp>
      <p:sp>
        <p:nvSpPr>
          <p:cNvPr id="26" name="Text Placeholder 18"/>
          <p:cNvSpPr txBox="1">
            <a:spLocks/>
          </p:cNvSpPr>
          <p:nvPr/>
        </p:nvSpPr>
        <p:spPr>
          <a:xfrm>
            <a:off x="56187" y="3299552"/>
            <a:ext cx="4587823" cy="64192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b="1" dirty="0" smtClean="0">
                <a:solidFill>
                  <a:schemeClr val="accent3"/>
                </a:solidFill>
                <a:cs typeface="Arial" pitchFamily="34" charset="0"/>
              </a:rPr>
              <a:t>Стрепетов Илья 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– оформление </a:t>
            </a:r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G</a:t>
            </a:r>
            <a:r>
              <a:rPr lang="en-US" sz="1200" dirty="0" smtClean="0">
                <a:solidFill>
                  <a:schemeClr val="accent3"/>
                </a:solidFill>
                <a:cs typeface="Arial" pitchFamily="34" charset="0"/>
              </a:rPr>
              <a:t>itHub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, архитектура проекта</a:t>
            </a:r>
            <a:endParaRPr lang="ru-RU" sz="1200" dirty="0">
              <a:solidFill>
                <a:schemeClr val="accent3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Задача – оформление </a:t>
            </a:r>
            <a:r>
              <a:rPr lang="en-US" sz="1200" dirty="0" smtClean="0">
                <a:solidFill>
                  <a:schemeClr val="accent3"/>
                </a:solidFill>
                <a:cs typeface="Arial" pitchFamily="34" charset="0"/>
              </a:rPr>
              <a:t>GitHub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, его настройка и оформление</a:t>
            </a:r>
            <a:r>
              <a:rPr lang="en-US" sz="1200" dirty="0" smtClean="0">
                <a:solidFill>
                  <a:schemeClr val="accent3"/>
                </a:solidFill>
                <a:cs typeface="Arial" pitchFamily="34" charset="0"/>
              </a:rPr>
              <a:t>;</a:t>
            </a:r>
            <a:endParaRPr lang="ru-RU" sz="1200" dirty="0" smtClean="0">
              <a:solidFill>
                <a:schemeClr val="accent3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Определение архитектуры проекта</a:t>
            </a:r>
          </a:p>
        </p:txBody>
      </p:sp>
      <p:sp>
        <p:nvSpPr>
          <p:cNvPr id="28" name="Text Placeholder 18"/>
          <p:cNvSpPr txBox="1">
            <a:spLocks/>
          </p:cNvSpPr>
          <p:nvPr/>
        </p:nvSpPr>
        <p:spPr>
          <a:xfrm>
            <a:off x="56186" y="4092628"/>
            <a:ext cx="4437883" cy="64009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b="1" dirty="0" smtClean="0">
                <a:solidFill>
                  <a:schemeClr val="accent3"/>
                </a:solidFill>
                <a:cs typeface="Arial" pitchFamily="34" charset="0"/>
              </a:rPr>
              <a:t>Калинин Иван 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– </a:t>
            </a:r>
            <a:r>
              <a:rPr lang="ru-RU" sz="1200" dirty="0" err="1" smtClean="0">
                <a:solidFill>
                  <a:schemeClr val="accent3"/>
                </a:solidFill>
                <a:cs typeface="Arial" pitchFamily="34" charset="0"/>
              </a:rPr>
              <a:t>фронтенд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 разработчик</a:t>
            </a:r>
            <a:endParaRPr lang="en-US" sz="1200" dirty="0">
              <a:solidFill>
                <a:schemeClr val="accent3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Задача – изменение визуальной части проекта</a:t>
            </a:r>
            <a:r>
              <a:rPr lang="en-US" sz="1200" dirty="0" smtClean="0">
                <a:solidFill>
                  <a:schemeClr val="accent3"/>
                </a:solidFill>
                <a:cs typeface="Arial" pitchFamily="34" charset="0"/>
              </a:rPr>
              <a:t>;</a:t>
            </a:r>
            <a:endParaRPr lang="ru-RU" sz="1200" dirty="0" smtClean="0">
              <a:solidFill>
                <a:schemeClr val="accent3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Оформление сайта</a:t>
            </a:r>
            <a:endParaRPr lang="en-US" sz="1200" dirty="0" smtClean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796136" y="108241"/>
            <a:ext cx="2915816" cy="576064"/>
          </a:xfrm>
        </p:spPr>
        <p:txBody>
          <a:bodyPr/>
          <a:lstStyle/>
          <a:p>
            <a:r>
              <a:rPr lang="en-US" altLang="ko-KR" dirty="0" smtClean="0"/>
              <a:t>GitHub</a:t>
            </a:r>
            <a:r>
              <a:rPr lang="ru-RU" altLang="ko-KR" dirty="0" smtClean="0"/>
              <a:t>:</a:t>
            </a:r>
            <a:endParaRPr lang="ko-KR" altLang="en-US" dirty="0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952" y="3087648"/>
            <a:ext cx="1622616" cy="1622616"/>
          </a:xfrm>
          <a:prstGeom prst="rect">
            <a:avLst/>
          </a:prstGeom>
        </p:spPr>
      </p:pic>
      <p:sp>
        <p:nvSpPr>
          <p:cNvPr id="3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796136" y="2450178"/>
            <a:ext cx="2915816" cy="576064"/>
          </a:xfrm>
        </p:spPr>
        <p:txBody>
          <a:bodyPr/>
          <a:lstStyle/>
          <a:p>
            <a:r>
              <a:rPr lang="en-US" altLang="ko-KR" dirty="0" smtClean="0"/>
              <a:t>Notion</a:t>
            </a:r>
            <a:r>
              <a:rPr lang="ru-RU" altLang="ko-KR" dirty="0" smtClean="0"/>
              <a:t>: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855968" y="486570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endParaRPr lang="ru-R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52" y="736259"/>
            <a:ext cx="1635646" cy="16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4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6B7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</TotalTime>
  <Words>392</Words>
  <Application>Microsoft Office PowerPoint</Application>
  <PresentationFormat>Экран (16:9)</PresentationFormat>
  <Paragraphs>86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맑은 고딕</vt:lpstr>
      <vt:lpstr>Arial</vt:lpstr>
      <vt:lpstr>Arial Unicode MS</vt:lpstr>
      <vt:lpstr>Cover and End Slide Master</vt:lpstr>
      <vt:lpstr>Contents Slide Master</vt:lpstr>
      <vt:lpstr>Section Break Slide Master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Dmitrii</cp:lastModifiedBy>
  <cp:revision>109</cp:revision>
  <dcterms:created xsi:type="dcterms:W3CDTF">2016-12-05T23:26:54Z</dcterms:created>
  <dcterms:modified xsi:type="dcterms:W3CDTF">2024-06-07T11:36:59Z</dcterms:modified>
</cp:coreProperties>
</file>